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10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307" r:id="rId2"/>
    <p:sldId id="295" r:id="rId3"/>
    <p:sldId id="313" r:id="rId4"/>
    <p:sldId id="275" r:id="rId5"/>
    <p:sldId id="298" r:id="rId6"/>
    <p:sldId id="308" r:id="rId7"/>
    <p:sldId id="305" r:id="rId8"/>
    <p:sldId id="299" r:id="rId9"/>
    <p:sldId id="300" r:id="rId10"/>
    <p:sldId id="309" r:id="rId11"/>
    <p:sldId id="310" r:id="rId12"/>
    <p:sldId id="311" r:id="rId13"/>
    <p:sldId id="304" r:id="rId14"/>
    <p:sldId id="30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C%D0%B8%D0%BA%D1%80%D0%BE%D0%BF%D1%80%D0%BE%D1%86%D0%B5%D1%81%D1%81%D0%BE%D1%80" TargetMode="External"/><Relationship Id="rId2" Type="http://schemas.openxmlformats.org/officeDocument/2006/relationships/hyperlink" Target="https://dic.academic.ru/dic.nsf/ruwiki/69390" TargetMode="External"/><Relationship Id="rId1" Type="http://schemas.openxmlformats.org/officeDocument/2006/relationships/hyperlink" Target="https://dic.academic.ru/dic.nsf/ruwiki/11856" TargetMode="External"/><Relationship Id="rId6" Type="http://schemas.openxmlformats.org/officeDocument/2006/relationships/hyperlink" Target="https://ru.wikipedia.org/wiki/%D0%A1%D0%B8%D1%81%D1%82%D0%B5%D0%BC%D0%B0_%D0%BD%D0%B0_%D0%BA%D1%80%D0%B8%D1%81%D1%82%D0%B0%D0%BB%D0%BB%D0%B5" TargetMode="External"/><Relationship Id="rId5" Type="http://schemas.openxmlformats.org/officeDocument/2006/relationships/hyperlink" Target="https://ru.wikipedia.org/wiki/%D0%98%D0%BD%D1%82%D0%B5%D0%B3%D1%80%D0%B0%D0%BB%D1%8C%D0%BD%D0%B0%D1%8F_%D1%81%D1%85%D0%B5%D0%BC%D0%B0" TargetMode="External"/><Relationship Id="rId4" Type="http://schemas.openxmlformats.org/officeDocument/2006/relationships/hyperlink" Target="https://ru.wikipedia.org/wiki/%D0%A7%D0%B8%D0%BF%D1%81%D0%B5%D1%82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C%D0%B8%D0%BA%D1%80%D0%BE%D0%BF%D1%80%D0%BE%D1%86%D0%B5%D1%81%D1%81%D0%BE%D1%80" TargetMode="External"/><Relationship Id="rId2" Type="http://schemas.openxmlformats.org/officeDocument/2006/relationships/hyperlink" Target="https://dic.academic.ru/dic.nsf/ruwiki/69390" TargetMode="External"/><Relationship Id="rId1" Type="http://schemas.openxmlformats.org/officeDocument/2006/relationships/hyperlink" Target="https://dic.academic.ru/dic.nsf/ruwiki/11856" TargetMode="External"/><Relationship Id="rId6" Type="http://schemas.openxmlformats.org/officeDocument/2006/relationships/hyperlink" Target="https://ru.wikipedia.org/wiki/%D0%A1%D0%B8%D1%81%D1%82%D0%B5%D0%BC%D0%B0_%D0%BD%D0%B0_%D0%BA%D1%80%D0%B8%D1%81%D1%82%D0%B0%D0%BB%D0%BB%D0%B5" TargetMode="External"/><Relationship Id="rId5" Type="http://schemas.openxmlformats.org/officeDocument/2006/relationships/hyperlink" Target="https://ru.wikipedia.org/wiki/%D0%98%D0%BD%D1%82%D0%B5%D0%B3%D1%80%D0%B0%D0%BB%D1%8C%D0%BD%D0%B0%D1%8F_%D1%81%D1%85%D0%B5%D0%BC%D0%B0" TargetMode="External"/><Relationship Id="rId4" Type="http://schemas.openxmlformats.org/officeDocument/2006/relationships/hyperlink" Target="https://ru.wikipedia.org/wiki/%D0%A7%D0%B8%D0%BF%D1%81%D0%B5%D1%8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A7A1D-62D1-42BB-A3B3-5EC1A95EBC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CF3C789A-929B-4C18-81DA-1BC6A5CFE367}">
      <dgm:prSet/>
      <dgm:spPr/>
      <dgm:t>
        <a:bodyPr/>
        <a:lstStyle/>
        <a:p>
          <a:pPr algn="just"/>
          <a:r>
            <a:rPr lang="ru-RU" b="1" dirty="0"/>
            <a:t>Встраиваемая система</a:t>
          </a:r>
          <a:r>
            <a:rPr lang="ru-RU" dirty="0"/>
            <a:t> (</a:t>
          </a:r>
          <a:r>
            <a:rPr lang="ru-RU" i="1" dirty="0" err="1"/>
            <a:t>embedded</a:t>
          </a:r>
          <a:r>
            <a:rPr lang="ru-RU" i="1" dirty="0"/>
            <a:t> </a:t>
          </a:r>
          <a:r>
            <a:rPr lang="ru-RU" i="1" dirty="0" err="1"/>
            <a:t>system</a:t>
          </a:r>
          <a:r>
            <a:rPr lang="ru-RU" dirty="0"/>
            <a:t>) — специализированная микропроцессорная система управления, контроля и мониторинга, концепция разработки которой заключается в том, что такая система будет работать, будучи встроенной непосредственно в устройство, которым она управляет.</a:t>
          </a:r>
        </a:p>
      </dgm:t>
    </dgm:pt>
    <dgm:pt modelId="{5A8802B8-C66F-4C22-A141-B71473FA5888}" type="parTrans" cxnId="{F57ADB0B-67F6-4388-85D9-AE64805AFEE3}">
      <dgm:prSet/>
      <dgm:spPr/>
      <dgm:t>
        <a:bodyPr/>
        <a:lstStyle/>
        <a:p>
          <a:endParaRPr lang="ru-RU"/>
        </a:p>
      </dgm:t>
    </dgm:pt>
    <dgm:pt modelId="{8E7CA770-71CC-4B9E-930D-AC7A00ACC228}" type="sibTrans" cxnId="{F57ADB0B-67F6-4388-85D9-AE64805AFEE3}">
      <dgm:prSet/>
      <dgm:spPr/>
      <dgm:t>
        <a:bodyPr/>
        <a:lstStyle/>
        <a:p>
          <a:endParaRPr lang="ru-RU"/>
        </a:p>
      </dgm:t>
    </dgm:pt>
    <dgm:pt modelId="{95FF4571-A262-4042-9679-827EA7BA9BED}" type="pres">
      <dgm:prSet presAssocID="{EF6A7A1D-62D1-42BB-A3B3-5EC1A95EBCB4}" presName="linear" presStyleCnt="0">
        <dgm:presLayoutVars>
          <dgm:animLvl val="lvl"/>
          <dgm:resizeHandles val="exact"/>
        </dgm:presLayoutVars>
      </dgm:prSet>
      <dgm:spPr/>
    </dgm:pt>
    <dgm:pt modelId="{17C42DED-5CF4-433B-AC4A-60EB1EF4703E}" type="pres">
      <dgm:prSet presAssocID="{CF3C789A-929B-4C18-81DA-1BC6A5CFE367}" presName="parentText" presStyleLbl="node1" presStyleIdx="0" presStyleCnt="1" custLinFactNeighborX="2797" custLinFactNeighborY="-4676">
        <dgm:presLayoutVars>
          <dgm:chMax val="0"/>
          <dgm:bulletEnabled val="1"/>
        </dgm:presLayoutVars>
      </dgm:prSet>
      <dgm:spPr/>
    </dgm:pt>
  </dgm:ptLst>
  <dgm:cxnLst>
    <dgm:cxn modelId="{F57ADB0B-67F6-4388-85D9-AE64805AFEE3}" srcId="{EF6A7A1D-62D1-42BB-A3B3-5EC1A95EBCB4}" destId="{CF3C789A-929B-4C18-81DA-1BC6A5CFE367}" srcOrd="0" destOrd="0" parTransId="{5A8802B8-C66F-4C22-A141-B71473FA5888}" sibTransId="{8E7CA770-71CC-4B9E-930D-AC7A00ACC228}"/>
    <dgm:cxn modelId="{1BBB4B7E-752F-4BB7-94DB-B158CDC09C18}" type="presOf" srcId="{EF6A7A1D-62D1-42BB-A3B3-5EC1A95EBCB4}" destId="{95FF4571-A262-4042-9679-827EA7BA9BED}" srcOrd="0" destOrd="0" presId="urn:microsoft.com/office/officeart/2005/8/layout/vList2"/>
    <dgm:cxn modelId="{598D4DEC-23CC-4095-A1A2-6651C6670548}" type="presOf" srcId="{CF3C789A-929B-4C18-81DA-1BC6A5CFE367}" destId="{17C42DED-5CF4-433B-AC4A-60EB1EF4703E}" srcOrd="0" destOrd="0" presId="urn:microsoft.com/office/officeart/2005/8/layout/vList2"/>
    <dgm:cxn modelId="{5FDA67B6-52CB-4EBC-AB38-065D92C5C231}" type="presParOf" srcId="{95FF4571-A262-4042-9679-827EA7BA9BED}" destId="{17C42DED-5CF4-433B-AC4A-60EB1EF470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C5B66E-A90D-44B4-BFA5-8138B690625A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ru-RU"/>
        </a:p>
      </dgm:t>
    </dgm:pt>
    <dgm:pt modelId="{D6F5278F-B488-446D-9E05-3AD5908ADB96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ru-RU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минимальное собственное энергопотребление (возможно, автономное питание)</a:t>
          </a:r>
        </a:p>
      </dgm:t>
    </dgm:pt>
    <dgm:pt modelId="{90DA97F8-5805-4B45-AF19-AB6F1B05EB46}" type="parTrans" cxnId="{DFC9B2F5-DC2D-40CC-9B18-092DA6CD4A6C}">
      <dgm:prSet/>
      <dgm:spPr/>
      <dgm:t>
        <a:bodyPr/>
        <a:lstStyle/>
        <a:p>
          <a:endParaRPr lang="ru-RU"/>
        </a:p>
      </dgm:t>
    </dgm:pt>
    <dgm:pt modelId="{9A0549EC-E438-4382-B881-9B8729B12753}" type="sibTrans" cxnId="{DFC9B2F5-DC2D-40CC-9B18-092DA6CD4A6C}">
      <dgm:prSet/>
      <dgm:spPr/>
      <dgm:t>
        <a:bodyPr/>
        <a:lstStyle/>
        <a:p>
          <a:endParaRPr lang="ru-RU"/>
        </a:p>
      </dgm:t>
    </dgm:pt>
    <dgm:pt modelId="{11C42253-83F9-4E26-8D4A-4981B1418206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ru-RU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минимальные собственные габариты и вес</a:t>
          </a:r>
          <a:endParaRPr lang="ru-RU" sz="20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9E0B89-98EF-4E00-8BB7-A31D9D00AA16}" type="parTrans" cxnId="{D4549522-AD10-4C3D-ABD6-49046EB812EB}">
      <dgm:prSet/>
      <dgm:spPr/>
      <dgm:t>
        <a:bodyPr/>
        <a:lstStyle/>
        <a:p>
          <a:endParaRPr lang="ru-RU"/>
        </a:p>
      </dgm:t>
    </dgm:pt>
    <dgm:pt modelId="{0593715E-33AC-4E82-A54B-2C952B3CC427}" type="sibTrans" cxnId="{D4549522-AD10-4C3D-ABD6-49046EB812EB}">
      <dgm:prSet/>
      <dgm:spPr/>
      <dgm:t>
        <a:bodyPr/>
        <a:lstStyle/>
        <a:p>
          <a:endParaRPr lang="ru-RU"/>
        </a:p>
      </dgm:t>
    </dgm:pt>
    <dgm:pt modelId="{5B23CA6B-68C4-4D43-BD88-14722F1A7FBC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ru-RU" sz="2000" b="0" i="0">
              <a:solidFill>
                <a:schemeClr val="tx1"/>
              </a:solidFill>
              <a:effectLst/>
              <a:latin typeface="Helvetica" panose="020B0604020202020204" pitchFamily="34" charset="0"/>
            </a:rPr>
            <a:t>Отсутствие больших систем отвода тепла (охлаждения). Зачастую </a:t>
          </a:r>
          <a:r>
            <a:rPr lang="ru-RU" sz="2000" b="0" i="0" u="sng">
              <a:solidFill>
                <a:schemeClr val="tx1"/>
              </a:solidFill>
              <a:effectLst/>
              <a:latin typeface="Helvetica" panose="020B0604020202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ЦПУ</a:t>
          </a:r>
          <a:r>
            <a:rPr lang="ru-RU" sz="2000" b="0" i="0">
              <a:solidFill>
                <a:schemeClr val="tx1"/>
              </a:solidFill>
              <a:effectLst/>
              <a:latin typeface="Helvetica" panose="020B0604020202020204" pitchFamily="34" charset="0"/>
            </a:rPr>
            <a:t> не охлаждается вообще или используется небольшой </a:t>
          </a:r>
          <a:r>
            <a:rPr lang="ru-RU" sz="2000" b="0" i="0" u="sng">
              <a:solidFill>
                <a:schemeClr val="tx1"/>
              </a:solidFill>
              <a:effectLst/>
              <a:latin typeface="Helvetica" panose="020B060402020202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радиатор</a:t>
          </a:r>
          <a:endParaRPr lang="ru-RU" sz="20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EE706D-9ADB-4B4F-8081-B691F58D1148}" type="parTrans" cxnId="{B0323A1E-2484-4E96-91FE-06DAA03A5829}">
      <dgm:prSet/>
      <dgm:spPr/>
      <dgm:t>
        <a:bodyPr/>
        <a:lstStyle/>
        <a:p>
          <a:endParaRPr lang="ru-RU"/>
        </a:p>
      </dgm:t>
    </dgm:pt>
    <dgm:pt modelId="{598C0907-02E5-4521-AB44-AC2039A0B102}" type="sibTrans" cxnId="{B0323A1E-2484-4E96-91FE-06DAA03A5829}">
      <dgm:prSet/>
      <dgm:spPr/>
      <dgm:t>
        <a:bodyPr/>
        <a:lstStyle/>
        <a:p>
          <a:endParaRPr lang="ru-RU"/>
        </a:p>
      </dgm:t>
    </dgm:pt>
    <dgm:pt modelId="{AF453219-6B98-4EB5-8288-BFB830FA2C47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ru-RU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микропроцессор</a:t>
          </a:r>
          <a:r>
            <a:rPr lang="ru-RU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 и </a:t>
          </a:r>
          <a:r>
            <a:rPr lang="ru-RU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системная логика</a:t>
          </a:r>
          <a:r>
            <a:rPr lang="ru-RU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а также ключевые </a:t>
          </a:r>
          <a:r>
            <a:rPr lang="ru-RU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микросхемы</a:t>
          </a:r>
          <a:r>
            <a:rPr lang="ru-RU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 по возможности совмещены </a:t>
          </a:r>
          <a:r>
            <a:rPr lang="ru-RU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на одном кристалле</a:t>
          </a:r>
          <a:endParaRPr lang="ru-RU" sz="20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18AEC8-1F0A-4511-9A66-006955D398CC}" type="parTrans" cxnId="{22D76623-72B5-4312-928D-9C9388EA3C24}">
      <dgm:prSet/>
      <dgm:spPr/>
      <dgm:t>
        <a:bodyPr/>
        <a:lstStyle/>
        <a:p>
          <a:endParaRPr lang="ru-RU"/>
        </a:p>
      </dgm:t>
    </dgm:pt>
    <dgm:pt modelId="{9D416198-25EC-4475-9351-848FFDA794C7}" type="sibTrans" cxnId="{22D76623-72B5-4312-928D-9C9388EA3C24}">
      <dgm:prSet/>
      <dgm:spPr/>
      <dgm:t>
        <a:bodyPr/>
        <a:lstStyle/>
        <a:p>
          <a:endParaRPr lang="ru-RU"/>
        </a:p>
      </dgm:t>
    </dgm:pt>
    <dgm:pt modelId="{916FCE86-3DD5-4F12-8833-E70450F82B42}" type="pres">
      <dgm:prSet presAssocID="{D3C5B66E-A90D-44B4-BFA5-8138B690625A}" presName="linear" presStyleCnt="0">
        <dgm:presLayoutVars>
          <dgm:animLvl val="lvl"/>
          <dgm:resizeHandles val="exact"/>
        </dgm:presLayoutVars>
      </dgm:prSet>
      <dgm:spPr/>
    </dgm:pt>
    <dgm:pt modelId="{1687B0F5-EC33-495B-8D39-A7A8601C1679}" type="pres">
      <dgm:prSet presAssocID="{D6F5278F-B488-446D-9E05-3AD5908ADB9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4AAF16D-A61A-4896-A01E-78CE5BD6DD19}" type="pres">
      <dgm:prSet presAssocID="{9A0549EC-E438-4382-B881-9B8729B12753}" presName="spacer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A2E18F9-0302-4910-8C56-6783B457953B}" type="pres">
      <dgm:prSet presAssocID="{11C42253-83F9-4E26-8D4A-4981B141820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3EBF44-2554-4271-BFDA-C63696C2502C}" type="pres">
      <dgm:prSet presAssocID="{0593715E-33AC-4E82-A54B-2C952B3CC427}" presName="spacer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6D33441-8A64-4383-AED6-15D39D329D38}" type="pres">
      <dgm:prSet presAssocID="{5B23CA6B-68C4-4D43-BD88-14722F1A7FB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88DA15-5177-4189-992B-789B442A5238}" type="pres">
      <dgm:prSet presAssocID="{598C0907-02E5-4521-AB44-AC2039A0B102}" presName="spacer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20AD970-44BC-42D0-B674-86EAEAB7BEEA}" type="pres">
      <dgm:prSet presAssocID="{AF453219-6B98-4EB5-8288-BFB830FA2C4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0323A1E-2484-4E96-91FE-06DAA03A5829}" srcId="{D3C5B66E-A90D-44B4-BFA5-8138B690625A}" destId="{5B23CA6B-68C4-4D43-BD88-14722F1A7FBC}" srcOrd="2" destOrd="0" parTransId="{C9EE706D-9ADB-4B4F-8081-B691F58D1148}" sibTransId="{598C0907-02E5-4521-AB44-AC2039A0B102}"/>
    <dgm:cxn modelId="{627CAD1F-B4DF-4216-B1DD-E91AB417BF04}" type="presOf" srcId="{D3C5B66E-A90D-44B4-BFA5-8138B690625A}" destId="{916FCE86-3DD5-4F12-8833-E70450F82B42}" srcOrd="0" destOrd="0" presId="urn:microsoft.com/office/officeart/2005/8/layout/vList2"/>
    <dgm:cxn modelId="{D4549522-AD10-4C3D-ABD6-49046EB812EB}" srcId="{D3C5B66E-A90D-44B4-BFA5-8138B690625A}" destId="{11C42253-83F9-4E26-8D4A-4981B1418206}" srcOrd="1" destOrd="0" parTransId="{4A9E0B89-98EF-4E00-8BB7-A31D9D00AA16}" sibTransId="{0593715E-33AC-4E82-A54B-2C952B3CC427}"/>
    <dgm:cxn modelId="{22D76623-72B5-4312-928D-9C9388EA3C24}" srcId="{D3C5B66E-A90D-44B4-BFA5-8138B690625A}" destId="{AF453219-6B98-4EB5-8288-BFB830FA2C47}" srcOrd="3" destOrd="0" parTransId="{D718AEC8-1F0A-4511-9A66-006955D398CC}" sibTransId="{9D416198-25EC-4475-9351-848FFDA794C7}"/>
    <dgm:cxn modelId="{948ED72F-80D2-458D-983D-F739AF753B40}" type="presOf" srcId="{11C42253-83F9-4E26-8D4A-4981B1418206}" destId="{9A2E18F9-0302-4910-8C56-6783B457953B}" srcOrd="0" destOrd="0" presId="urn:microsoft.com/office/officeart/2005/8/layout/vList2"/>
    <dgm:cxn modelId="{89E59392-148E-4202-B09F-DC2C7B60B51E}" type="presOf" srcId="{AF453219-6B98-4EB5-8288-BFB830FA2C47}" destId="{920AD970-44BC-42D0-B674-86EAEAB7BEEA}" srcOrd="0" destOrd="0" presId="urn:microsoft.com/office/officeart/2005/8/layout/vList2"/>
    <dgm:cxn modelId="{4160D1AF-C415-45B4-AC14-DFC14299D276}" type="presOf" srcId="{D6F5278F-B488-446D-9E05-3AD5908ADB96}" destId="{1687B0F5-EC33-495B-8D39-A7A8601C1679}" srcOrd="0" destOrd="0" presId="urn:microsoft.com/office/officeart/2005/8/layout/vList2"/>
    <dgm:cxn modelId="{9FE3BDC8-5E77-4AE5-B312-71BCB9872D63}" type="presOf" srcId="{5B23CA6B-68C4-4D43-BD88-14722F1A7FBC}" destId="{86D33441-8A64-4383-AED6-15D39D329D38}" srcOrd="0" destOrd="0" presId="urn:microsoft.com/office/officeart/2005/8/layout/vList2"/>
    <dgm:cxn modelId="{DFC9B2F5-DC2D-40CC-9B18-092DA6CD4A6C}" srcId="{D3C5B66E-A90D-44B4-BFA5-8138B690625A}" destId="{D6F5278F-B488-446D-9E05-3AD5908ADB96}" srcOrd="0" destOrd="0" parTransId="{90DA97F8-5805-4B45-AF19-AB6F1B05EB46}" sibTransId="{9A0549EC-E438-4382-B881-9B8729B12753}"/>
    <dgm:cxn modelId="{0C31E992-F483-4E0E-9861-D9C713783CA7}" type="presParOf" srcId="{916FCE86-3DD5-4F12-8833-E70450F82B42}" destId="{1687B0F5-EC33-495B-8D39-A7A8601C1679}" srcOrd="0" destOrd="0" presId="urn:microsoft.com/office/officeart/2005/8/layout/vList2"/>
    <dgm:cxn modelId="{E64FF972-B374-4C9A-ADCA-79BBD23E9894}" type="presParOf" srcId="{916FCE86-3DD5-4F12-8833-E70450F82B42}" destId="{F4AAF16D-A61A-4896-A01E-78CE5BD6DD19}" srcOrd="1" destOrd="0" presId="urn:microsoft.com/office/officeart/2005/8/layout/vList2"/>
    <dgm:cxn modelId="{07EB44F6-35FF-4754-81F5-B91A1DC90327}" type="presParOf" srcId="{916FCE86-3DD5-4F12-8833-E70450F82B42}" destId="{9A2E18F9-0302-4910-8C56-6783B457953B}" srcOrd="2" destOrd="0" presId="urn:microsoft.com/office/officeart/2005/8/layout/vList2"/>
    <dgm:cxn modelId="{3ADC93B0-8DC4-44B5-8468-2B092F56C53D}" type="presParOf" srcId="{916FCE86-3DD5-4F12-8833-E70450F82B42}" destId="{0C3EBF44-2554-4271-BFDA-C63696C2502C}" srcOrd="3" destOrd="0" presId="urn:microsoft.com/office/officeart/2005/8/layout/vList2"/>
    <dgm:cxn modelId="{5063B8F5-FC3D-4B11-BDCB-529281F28182}" type="presParOf" srcId="{916FCE86-3DD5-4F12-8833-E70450F82B42}" destId="{86D33441-8A64-4383-AED6-15D39D329D38}" srcOrd="4" destOrd="0" presId="urn:microsoft.com/office/officeart/2005/8/layout/vList2"/>
    <dgm:cxn modelId="{09D8A3AC-FF37-4E5D-B72E-3B9E07938D1B}" type="presParOf" srcId="{916FCE86-3DD5-4F12-8833-E70450F82B42}" destId="{3388DA15-5177-4189-992B-789B442A5238}" srcOrd="5" destOrd="0" presId="urn:microsoft.com/office/officeart/2005/8/layout/vList2"/>
    <dgm:cxn modelId="{2366B064-B262-4B5F-AFFC-8BB2796AD381}" type="presParOf" srcId="{916FCE86-3DD5-4F12-8833-E70450F82B42}" destId="{920AD970-44BC-42D0-B674-86EAEAB7BEE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7C82CC-E942-4A9B-982A-84BEF8BCA90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88DE81-DA8E-4C71-A740-FFD40D4C9B1B}">
      <dgm:prSet/>
      <dgm:spPr/>
      <dgm:t>
        <a:bodyPr/>
        <a:lstStyle/>
        <a:p>
          <a:pPr algn="just"/>
          <a:r>
            <a:rPr lang="ru-RU" b="1" dirty="0"/>
            <a:t>Встроенная платформа </a:t>
          </a:r>
          <a:r>
            <a:rPr lang="ru-RU" dirty="0"/>
            <a:t>— это частный случай встроенной системы, которая предоставляет облегченный интерфейс для взаимодействия с пользователем, как некое подобие конструктора для профессионалов, так и для начинающих</a:t>
          </a:r>
          <a:br>
            <a:rPr lang="ru-RU" dirty="0"/>
          </a:br>
          <a:r>
            <a:rPr lang="ru-RU" dirty="0"/>
            <a:t>Другими словами, это открытая программно-аппаратная платформа, выпускаемая определённым производителем с широким функционалом, которая предоставляет пользователю легко сконфигурировать устройство под свои конкретные нужды и задачи.</a:t>
          </a:r>
        </a:p>
      </dgm:t>
    </dgm:pt>
    <dgm:pt modelId="{0DC59C50-2006-4505-9EEC-62560278AF6F}" type="parTrans" cxnId="{C45ED6D3-3AC5-4B90-BDFE-FF6843C3CC71}">
      <dgm:prSet/>
      <dgm:spPr/>
      <dgm:t>
        <a:bodyPr/>
        <a:lstStyle/>
        <a:p>
          <a:endParaRPr lang="ru-RU"/>
        </a:p>
      </dgm:t>
    </dgm:pt>
    <dgm:pt modelId="{DDAAB230-7A2D-445E-A343-064B6AE16DAC}" type="sibTrans" cxnId="{C45ED6D3-3AC5-4B90-BDFE-FF6843C3CC71}">
      <dgm:prSet/>
      <dgm:spPr/>
      <dgm:t>
        <a:bodyPr/>
        <a:lstStyle/>
        <a:p>
          <a:endParaRPr lang="ru-RU"/>
        </a:p>
      </dgm:t>
    </dgm:pt>
    <dgm:pt modelId="{5A7ACE47-19F3-4651-81F9-2DAE8B0B9033}" type="pres">
      <dgm:prSet presAssocID="{507C82CC-E942-4A9B-982A-84BEF8BCA90A}" presName="linear" presStyleCnt="0">
        <dgm:presLayoutVars>
          <dgm:animLvl val="lvl"/>
          <dgm:resizeHandles val="exact"/>
        </dgm:presLayoutVars>
      </dgm:prSet>
      <dgm:spPr/>
    </dgm:pt>
    <dgm:pt modelId="{D6808407-788B-4AD7-8933-E0F41BE90C5D}" type="pres">
      <dgm:prSet presAssocID="{9088DE81-DA8E-4C71-A740-FFD40D4C9B1B}" presName="parentText" presStyleLbl="node1" presStyleIdx="0" presStyleCnt="1" custLinFactNeighborY="-799">
        <dgm:presLayoutVars>
          <dgm:chMax val="0"/>
          <dgm:bulletEnabled val="1"/>
        </dgm:presLayoutVars>
      </dgm:prSet>
      <dgm:spPr/>
    </dgm:pt>
  </dgm:ptLst>
  <dgm:cxnLst>
    <dgm:cxn modelId="{7D23AF98-F45D-4CF7-9D83-4BB19B0C2C90}" type="presOf" srcId="{507C82CC-E942-4A9B-982A-84BEF8BCA90A}" destId="{5A7ACE47-19F3-4651-81F9-2DAE8B0B9033}" srcOrd="0" destOrd="0" presId="urn:microsoft.com/office/officeart/2005/8/layout/vList2"/>
    <dgm:cxn modelId="{C45ED6D3-3AC5-4B90-BDFE-FF6843C3CC71}" srcId="{507C82CC-E942-4A9B-982A-84BEF8BCA90A}" destId="{9088DE81-DA8E-4C71-A740-FFD40D4C9B1B}" srcOrd="0" destOrd="0" parTransId="{0DC59C50-2006-4505-9EEC-62560278AF6F}" sibTransId="{DDAAB230-7A2D-445E-A343-064B6AE16DAC}"/>
    <dgm:cxn modelId="{AE598AE2-9D83-4650-83A6-52A207A2F1C4}" type="presOf" srcId="{9088DE81-DA8E-4C71-A740-FFD40D4C9B1B}" destId="{D6808407-788B-4AD7-8933-E0F41BE90C5D}" srcOrd="0" destOrd="0" presId="urn:microsoft.com/office/officeart/2005/8/layout/vList2"/>
    <dgm:cxn modelId="{F6E271D9-6F93-4673-807D-3618EAD31B35}" type="presParOf" srcId="{5A7ACE47-19F3-4651-81F9-2DAE8B0B9033}" destId="{D6808407-788B-4AD7-8933-E0F41BE90C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42DED-5CF4-433B-AC4A-60EB1EF4703E}">
      <dsp:nvSpPr>
        <dsp:cNvPr id="0" name=""/>
        <dsp:cNvSpPr/>
      </dsp:nvSpPr>
      <dsp:spPr>
        <a:xfrm>
          <a:off x="0" y="279066"/>
          <a:ext cx="7663543" cy="2506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/>
            <a:t>Встраиваемая система</a:t>
          </a:r>
          <a:r>
            <a:rPr lang="ru-RU" sz="2100" kern="1200" dirty="0"/>
            <a:t> (</a:t>
          </a:r>
          <a:r>
            <a:rPr lang="ru-RU" sz="2100" i="1" kern="1200" dirty="0" err="1"/>
            <a:t>embedded</a:t>
          </a:r>
          <a:r>
            <a:rPr lang="ru-RU" sz="2100" i="1" kern="1200" dirty="0"/>
            <a:t> </a:t>
          </a:r>
          <a:r>
            <a:rPr lang="ru-RU" sz="2100" i="1" kern="1200" dirty="0" err="1"/>
            <a:t>system</a:t>
          </a:r>
          <a:r>
            <a:rPr lang="ru-RU" sz="2100" kern="1200" dirty="0"/>
            <a:t>) — специализированная микропроцессорная система управления, контроля и мониторинга, концепция разработки которой заключается в том, что такая система будет работать, будучи встроенной непосредственно в устройство, которым она управляет.</a:t>
          </a:r>
        </a:p>
      </dsp:txBody>
      <dsp:txXfrm>
        <a:off x="122340" y="401406"/>
        <a:ext cx="7418863" cy="2261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7B0F5-EC33-495B-8D39-A7A8601C1679}">
      <dsp:nvSpPr>
        <dsp:cNvPr id="0" name=""/>
        <dsp:cNvSpPr/>
      </dsp:nvSpPr>
      <dsp:spPr>
        <a:xfrm>
          <a:off x="0" y="30740"/>
          <a:ext cx="9632810" cy="1141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минимальное собственное энергопотребление (возможно, автономное питание)</a:t>
          </a:r>
        </a:p>
      </dsp:txBody>
      <dsp:txXfrm>
        <a:off x="55744" y="86484"/>
        <a:ext cx="9521322" cy="1030432"/>
      </dsp:txXfrm>
    </dsp:sp>
    <dsp:sp modelId="{9A2E18F9-0302-4910-8C56-6783B457953B}">
      <dsp:nvSpPr>
        <dsp:cNvPr id="0" name=""/>
        <dsp:cNvSpPr/>
      </dsp:nvSpPr>
      <dsp:spPr>
        <a:xfrm>
          <a:off x="0" y="1348340"/>
          <a:ext cx="9632810" cy="1141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минимальные собственные габариты и вес</a:t>
          </a:r>
          <a:endParaRPr lang="ru-RU" sz="20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744" y="1404084"/>
        <a:ext cx="9521322" cy="1030432"/>
      </dsp:txXfrm>
    </dsp:sp>
    <dsp:sp modelId="{86D33441-8A64-4383-AED6-15D39D329D38}">
      <dsp:nvSpPr>
        <dsp:cNvPr id="0" name=""/>
        <dsp:cNvSpPr/>
      </dsp:nvSpPr>
      <dsp:spPr>
        <a:xfrm>
          <a:off x="0" y="2665940"/>
          <a:ext cx="9632810" cy="1141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>
              <a:solidFill>
                <a:schemeClr val="tx1"/>
              </a:solidFill>
              <a:effectLst/>
              <a:latin typeface="Helvetica" panose="020B0604020202020204" pitchFamily="34" charset="0"/>
            </a:rPr>
            <a:t>Отсутствие больших систем отвода тепла (охлаждения). Зачастую </a:t>
          </a:r>
          <a:r>
            <a:rPr lang="ru-RU" sz="2000" b="0" i="0" u="sng" kern="1200">
              <a:solidFill>
                <a:schemeClr val="tx1"/>
              </a:solidFill>
              <a:effectLst/>
              <a:latin typeface="Helvetica" panose="020B0604020202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ЦПУ</a:t>
          </a:r>
          <a:r>
            <a:rPr lang="ru-RU" sz="2000" b="0" i="0" kern="1200">
              <a:solidFill>
                <a:schemeClr val="tx1"/>
              </a:solidFill>
              <a:effectLst/>
              <a:latin typeface="Helvetica" panose="020B0604020202020204" pitchFamily="34" charset="0"/>
            </a:rPr>
            <a:t> не охлаждается вообще или используется небольшой </a:t>
          </a:r>
          <a:r>
            <a:rPr lang="ru-RU" sz="2000" b="0" i="0" u="sng" kern="1200">
              <a:solidFill>
                <a:schemeClr val="tx1"/>
              </a:solidFill>
              <a:effectLst/>
              <a:latin typeface="Helvetica" panose="020B060402020202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радиатор</a:t>
          </a:r>
          <a:endParaRPr lang="ru-RU" sz="20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744" y="2721684"/>
        <a:ext cx="9521322" cy="1030432"/>
      </dsp:txXfrm>
    </dsp:sp>
    <dsp:sp modelId="{920AD970-44BC-42D0-B674-86EAEAB7BEEA}">
      <dsp:nvSpPr>
        <dsp:cNvPr id="0" name=""/>
        <dsp:cNvSpPr/>
      </dsp:nvSpPr>
      <dsp:spPr>
        <a:xfrm>
          <a:off x="0" y="3983540"/>
          <a:ext cx="9632810" cy="1141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микропроцессор</a:t>
          </a:r>
          <a:r>
            <a:rPr lang="ru-RU" sz="20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 и </a:t>
          </a:r>
          <a:r>
            <a:rPr lang="ru-RU" sz="20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системная логика</a:t>
          </a:r>
          <a:r>
            <a:rPr lang="ru-RU" sz="20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а также ключевые </a:t>
          </a:r>
          <a:r>
            <a:rPr lang="ru-RU" sz="20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микросхемы</a:t>
          </a:r>
          <a:r>
            <a:rPr lang="ru-RU" sz="20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 по возможности совмещены </a:t>
          </a:r>
          <a:r>
            <a:rPr lang="ru-RU" sz="20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на одном кристалле</a:t>
          </a:r>
          <a:endParaRPr lang="ru-RU" sz="20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744" y="4039284"/>
        <a:ext cx="9521322" cy="10304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08407-788B-4AD7-8933-E0F41BE90C5D}">
      <dsp:nvSpPr>
        <dsp:cNvPr id="0" name=""/>
        <dsp:cNvSpPr/>
      </dsp:nvSpPr>
      <dsp:spPr>
        <a:xfrm>
          <a:off x="0" y="0"/>
          <a:ext cx="8870810" cy="314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/>
            <a:t>Встроенная платформа </a:t>
          </a:r>
          <a:r>
            <a:rPr lang="ru-RU" sz="2100" kern="1200" dirty="0"/>
            <a:t>— это частный случай встроенной системы, которая предоставляет облегченный интерфейс для взаимодействия с пользователем, как некое подобие конструктора для профессионалов, так и для начинающих</a:t>
          </a:r>
          <a:br>
            <a:rPr lang="ru-RU" sz="2100" kern="1200" dirty="0"/>
          </a:br>
          <a:r>
            <a:rPr lang="ru-RU" sz="2100" kern="1200" dirty="0"/>
            <a:t>Другими словами, это открытая программно-аппаратная платформа, выпускаемая определённым производителем с широким функционалом, которая предоставляет пользователю легко сконфигурировать устройство под свои конкретные нужды и задачи.</a:t>
          </a:r>
        </a:p>
      </dsp:txBody>
      <dsp:txXfrm>
        <a:off x="153524" y="153524"/>
        <a:ext cx="8563762" cy="2837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6E2C8-3C84-450B-A126-5AF93819E21B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D1E31-99EE-4740-9C18-E0A5265DA5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64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262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270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09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06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04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118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87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70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951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20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19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35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342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220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9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642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529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193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57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31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27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6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76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20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85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09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35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1D68AF1-57DC-4D0F-BC10-341E44F5354F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907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9.png"/><Relationship Id="rId5" Type="http://schemas.openxmlformats.org/officeDocument/2006/relationships/diagramData" Target="../diagrams/data3.xm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fif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2716-EC1E-4CB1-BA8D-BA0C70A9D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88" y="451915"/>
            <a:ext cx="9471842" cy="2971801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Что такое Встроенные платформы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A2E92C-A3FE-43E8-AAF6-C59564F71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57" y="4210236"/>
            <a:ext cx="11016272" cy="3753035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 Narrow" panose="020B0606020202030204" pitchFamily="34" charset="0"/>
              </a:rPr>
              <a:t>Выполнили: Студенты I</a:t>
            </a: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I</a:t>
            </a:r>
            <a:r>
              <a:rPr lang="ru-RU" b="1" dirty="0">
                <a:solidFill>
                  <a:schemeClr val="bg1"/>
                </a:solidFill>
                <a:latin typeface="Arial Narrow" panose="020B0606020202030204" pitchFamily="34" charset="0"/>
              </a:rPr>
              <a:t> курса, группы И-2-18 </a:t>
            </a:r>
          </a:p>
          <a:p>
            <a:r>
              <a:rPr lang="ru-RU" b="1" dirty="0">
                <a:solidFill>
                  <a:schemeClr val="bg1"/>
                </a:solidFill>
                <a:latin typeface="Arial Narrow" panose="020B0606020202030204" pitchFamily="34" charset="0"/>
              </a:rPr>
              <a:t>Мартыненко Роман Сергеевич</a:t>
            </a:r>
          </a:p>
          <a:p>
            <a:r>
              <a:rPr lang="ru-RU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Аблаев</a:t>
            </a:r>
            <a:r>
              <a:rPr lang="ru-RU" b="1" dirty="0">
                <a:solidFill>
                  <a:schemeClr val="bg1"/>
                </a:solidFill>
                <a:latin typeface="Arial Narrow" panose="020B0606020202030204" pitchFamily="34" charset="0"/>
              </a:rPr>
              <a:t> Артур </a:t>
            </a:r>
            <a:r>
              <a:rPr lang="ru-RU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Зинурович</a:t>
            </a:r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br>
              <a:rPr lang="ru-RU" i="1" dirty="0">
                <a:solidFill>
                  <a:schemeClr val="tx1"/>
                </a:solidFill>
              </a:rPr>
            </a:br>
            <a:br>
              <a:rPr lang="ru-RU" i="1" dirty="0">
                <a:solidFill>
                  <a:schemeClr val="tx1"/>
                </a:solidFill>
              </a:rPr>
            </a:br>
            <a:endParaRPr lang="ru-RU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3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85DECD-211C-4D6B-B388-6CE0167FA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7" y="759854"/>
            <a:ext cx="7710487" cy="6267511"/>
          </a:xfrm>
          <a:prstGeom prst="rect">
            <a:avLst/>
          </a:prstGeom>
        </p:spPr>
      </p:pic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Датчики </a:t>
            </a:r>
            <a:r>
              <a:rPr lang="en-US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Arduino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2"/>
                </a:solidFill>
                <a:latin typeface="Arial Narrow" panose="020B0606020202030204" pitchFamily="34" charset="0"/>
              </a:rPr>
              <a:t>Пример</a:t>
            </a:r>
            <a:r>
              <a:rPr lang="en-US" sz="3200" b="1" dirty="0">
                <a:solidFill>
                  <a:schemeClr val="bg2"/>
                </a:solidFill>
                <a:latin typeface="Arial Narrow" panose="020B0606020202030204" pitchFamily="34" charset="0"/>
              </a:rPr>
              <a:t> </a:t>
            </a:r>
            <a:r>
              <a:rPr lang="ru-RU" sz="3200" b="1" dirty="0">
                <a:solidFill>
                  <a:schemeClr val="bg2"/>
                </a:solidFill>
                <a:latin typeface="Arial Narrow" panose="020B0606020202030204" pitchFamily="34" charset="0"/>
              </a:rPr>
              <a:t>схемы подключения полетного контроллера</a:t>
            </a:r>
            <a:endParaRPr lang="ru-RU" sz="18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315761-7048-4A41-B40D-5BC31B033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335"/>
            <a:ext cx="1219200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8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2"/>
                </a:solidFill>
                <a:latin typeface="Arial Narrow" panose="020B0606020202030204" pitchFamily="34" charset="0"/>
              </a:rPr>
              <a:t>Пример</a:t>
            </a:r>
            <a:r>
              <a:rPr lang="en-US" sz="3200" b="1" dirty="0">
                <a:solidFill>
                  <a:schemeClr val="bg2"/>
                </a:solidFill>
                <a:latin typeface="Arial Narrow" panose="020B0606020202030204" pitchFamily="34" charset="0"/>
              </a:rPr>
              <a:t> </a:t>
            </a:r>
            <a:r>
              <a:rPr lang="ru-RU" sz="3200" b="1" dirty="0">
                <a:solidFill>
                  <a:schemeClr val="bg2"/>
                </a:solidFill>
                <a:latin typeface="Arial Narrow" panose="020B0606020202030204" pitchFamily="34" charset="0"/>
              </a:rPr>
              <a:t>схемы подключения полетного контроллера</a:t>
            </a:r>
            <a:endParaRPr lang="ru-RU" sz="18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67997A-B305-4F9F-8345-3D4C47A4A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6" b="6443"/>
          <a:stretch/>
        </p:blipFill>
        <p:spPr>
          <a:xfrm>
            <a:off x="2172774" y="759853"/>
            <a:ext cx="8063426" cy="60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6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6AEEBD50-2A75-472E-886E-5D3C6742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472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4286209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6AEEBD50-2A75-472E-886E-5D3C6742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2592154"/>
            <a:ext cx="8534400" cy="1673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425997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3B368-E36C-49E9-A33C-8A9FD0AC7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8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2716-EC1E-4CB1-BA8D-BA0C70A9D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079" y="2976630"/>
            <a:ext cx="9471842" cy="90474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b="1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Platforms</a:t>
            </a:r>
            <a:endParaRPr lang="ru-RU" b="1" i="1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54406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3B368-E36C-49E9-A33C-8A9FD0AC7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8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2716-EC1E-4CB1-BA8D-BA0C70A9D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079" y="2645858"/>
            <a:ext cx="9471842" cy="15631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b="1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История Встроенных Системы</a:t>
            </a:r>
            <a:endParaRPr lang="ru-RU" b="1" i="1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466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EDDEC88-6B62-4236-9BE1-63A7A9990A10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3646735" y="2646135"/>
            <a:ext cx="1623842" cy="1287919"/>
          </a:xfrm>
          <a:prstGeom prst="straightConnector1">
            <a:avLst/>
          </a:prstGeom>
          <a:ln w="762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Типы Встроенных Системы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0D942F-E8F3-4F89-A312-F5B16FB9DEBB}"/>
              </a:ext>
            </a:extLst>
          </p:cNvPr>
          <p:cNvSpPr/>
          <p:nvPr/>
        </p:nvSpPr>
        <p:spPr>
          <a:xfrm>
            <a:off x="3646735" y="1568917"/>
            <a:ext cx="511550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Systems</a:t>
            </a:r>
          </a:p>
          <a:p>
            <a:pPr algn="ctr"/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ru-RU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Встроенные системы</a:t>
            </a:r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ru-RU" sz="320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411BBAD-5C81-44B8-8A7F-3BCB597C1FC8}"/>
              </a:ext>
            </a:extLst>
          </p:cNvPr>
          <p:cNvSpPr/>
          <p:nvPr/>
        </p:nvSpPr>
        <p:spPr>
          <a:xfrm>
            <a:off x="1530752" y="3652947"/>
            <a:ext cx="4231965" cy="16394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BFE5BA-5113-4F99-B54E-1F5D69E40A27}"/>
              </a:ext>
            </a:extLst>
          </p:cNvPr>
          <p:cNvSpPr/>
          <p:nvPr/>
        </p:nvSpPr>
        <p:spPr>
          <a:xfrm>
            <a:off x="1864035" y="3934054"/>
            <a:ext cx="35654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Открытого типа</a:t>
            </a:r>
            <a:endParaRPr lang="en-US" sz="3200" b="1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ru-RU" sz="3200" b="1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3200" b="1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Source</a:t>
            </a:r>
            <a:r>
              <a:rPr lang="ru-RU" sz="3200" b="1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ru-RU" sz="3200" dirty="0">
              <a:solidFill>
                <a:srgbClr val="92D05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B8CC73C-088F-4CD9-AF49-6EE76B93436E}"/>
              </a:ext>
            </a:extLst>
          </p:cNvPr>
          <p:cNvSpPr/>
          <p:nvPr/>
        </p:nvSpPr>
        <p:spPr>
          <a:xfrm>
            <a:off x="7016407" y="3934054"/>
            <a:ext cx="349166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Закрытого типа</a:t>
            </a:r>
          </a:p>
          <a:p>
            <a:pPr algn="ctr"/>
            <a:r>
              <a:rPr lang="ru-RU" sz="3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3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Closed Source</a:t>
            </a:r>
            <a:r>
              <a:rPr lang="ru-RU" sz="3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7A940B2-2132-45B9-9A56-97BE2F6A7B1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212135" y="2646135"/>
            <a:ext cx="1550103" cy="1287919"/>
          </a:xfrm>
          <a:prstGeom prst="straightConnector1">
            <a:avLst/>
          </a:prstGeom>
          <a:ln w="762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3646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Что такое встраиваемая система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3F2623F8-D1E3-4545-A86F-52D3271B7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69779"/>
              </p:ext>
            </p:extLst>
          </p:nvPr>
        </p:nvGraphicFramePr>
        <p:xfrm>
          <a:off x="740490" y="721218"/>
          <a:ext cx="7663543" cy="32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8FB61A-4F79-440E-9B14-9855AE6C89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35" y="858032"/>
            <a:ext cx="2156375" cy="26124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48E4F4-CFD0-4EA8-8530-1E1E7BD64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9129">
            <a:off x="6237656" y="3577983"/>
            <a:ext cx="5569885" cy="29964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50EA7C7-1FAE-4D0A-9F5A-D22693E858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5" y="3774450"/>
            <a:ext cx="1746143" cy="295956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A4EDDA-D48F-4855-AC90-54B6D933C86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"/>
          <a:stretch/>
        </p:blipFill>
        <p:spPr>
          <a:xfrm>
            <a:off x="3296899" y="4362450"/>
            <a:ext cx="2466667" cy="14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7996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AF414-7F9A-4BDD-8491-4FF6724B2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771301"/>
            <a:ext cx="10858500" cy="6086699"/>
          </a:xfrm>
          <a:prstGeom prst="rect">
            <a:avLst/>
          </a:prstGeom>
        </p:spPr>
      </p:pic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CA57CBE3-28D9-41B2-A296-A088976C306D}"/>
              </a:ext>
            </a:extLst>
          </p:cNvPr>
          <p:cNvSpPr txBox="1">
            <a:spLocks/>
          </p:cNvSpPr>
          <p:nvPr/>
        </p:nvSpPr>
        <p:spPr>
          <a:xfrm>
            <a:off x="743090" y="123985"/>
            <a:ext cx="10922795" cy="63586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примеры встраиваемых систем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5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Особенности встраиваемых систем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3AD7F0DF-86C1-46B9-8B80-539AB6B03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966046"/>
              </p:ext>
            </p:extLst>
          </p:nvPr>
        </p:nvGraphicFramePr>
        <p:xfrm>
          <a:off x="1279595" y="1158714"/>
          <a:ext cx="9632810" cy="5156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20213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E829B5-9A3F-4563-B712-8FC3072E5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1"/>
            <a:ext cx="12192000" cy="6860771"/>
          </a:xfrm>
          <a:prstGeom prst="rect">
            <a:avLst/>
          </a:prstGeom>
        </p:spPr>
      </p:pic>
      <p:sp>
        <p:nvSpPr>
          <p:cNvPr id="4" name="Заголовок 12">
            <a:extLst>
              <a:ext uri="{FF2B5EF4-FFF2-40B4-BE49-F238E27FC236}">
                <a16:creationId xmlns:a16="http://schemas.microsoft.com/office/drawing/2014/main" id="{BC65153F-CD90-44F9-93AA-7DC9A74EC378}"/>
              </a:ext>
            </a:extLst>
          </p:cNvPr>
          <p:cNvSpPr txBox="1">
            <a:spLocks/>
          </p:cNvSpPr>
          <p:nvPr/>
        </p:nvSpPr>
        <p:spPr>
          <a:xfrm>
            <a:off x="743090" y="123985"/>
            <a:ext cx="10922795" cy="63586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Так что же такое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Embedded Platforms?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013C7474-0DEA-4DBB-910F-60B928748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1267784"/>
              </p:ext>
            </p:extLst>
          </p:nvPr>
        </p:nvGraphicFramePr>
        <p:xfrm>
          <a:off x="743090" y="891739"/>
          <a:ext cx="8870810" cy="3184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428E76-D4F0-48F7-9EA2-96C07E38D49F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50" y="1810343"/>
            <a:ext cx="1955800" cy="133238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B6366D-E795-4445-A888-4287645D0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4867331"/>
            <a:ext cx="3458082" cy="109917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5CC97E5-FC0B-452A-86B9-B7325D93222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9" r="20293"/>
          <a:stretch/>
        </p:blipFill>
        <p:spPr>
          <a:xfrm>
            <a:off x="673100" y="4534633"/>
            <a:ext cx="3695700" cy="1599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43D520-B9A8-425F-8D16-5F5D80D7A2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664" y="4009573"/>
            <a:ext cx="2546186" cy="26493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6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Примеры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1924DE-BE94-4C4B-B118-CE8AB5FC1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81" y="3471854"/>
            <a:ext cx="4325518" cy="32621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4953A9-B043-43E8-821E-83876594B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15" y="2431115"/>
            <a:ext cx="4426885" cy="44268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13D838-AA10-496B-919A-6A4DD04E5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242" y="123985"/>
            <a:ext cx="3367958" cy="26019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6B6C68-C9E4-4AD9-80E2-FF3B514BE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6" b="89904" l="3686" r="96795">
                        <a14:foregroundMark x1="36538" y1="84455" x2="13942" y2="68750"/>
                        <a14:foregroundMark x1="13942" y1="68750" x2="6410" y2="58013"/>
                        <a14:foregroundMark x1="6410" y1="58013" x2="3686" y2="46955"/>
                        <a14:foregroundMark x1="3686" y1="46955" x2="14103" y2="37660"/>
                        <a14:foregroundMark x1="14103" y1="37660" x2="31891" y2="33654"/>
                        <a14:foregroundMark x1="31891" y1="33654" x2="65064" y2="13301"/>
                        <a14:foregroundMark x1="96795" y1="46955" x2="89103" y2="50641"/>
                        <a14:foregroundMark x1="87340" y1="41506" x2="95353" y2="50160"/>
                        <a14:foregroundMark x1="95353" y1="50160" x2="96314" y2="50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-241549"/>
            <a:ext cx="4426885" cy="442688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D8FEEE-97C5-4697-8561-9D4D2EE9C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51" y="1062556"/>
            <a:ext cx="2903064" cy="29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8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1659</TotalTime>
  <Words>137</Words>
  <Application>Microsoft Office PowerPoint</Application>
  <PresentationFormat>Широкоэкранный</PresentationFormat>
  <Paragraphs>41</Paragraphs>
  <Slides>14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 Narrow</vt:lpstr>
      <vt:lpstr>Calibri</vt:lpstr>
      <vt:lpstr>Century Gothic</vt:lpstr>
      <vt:lpstr>Helvetica</vt:lpstr>
      <vt:lpstr>Wingdings 3</vt:lpstr>
      <vt:lpstr>Сектор</vt:lpstr>
      <vt:lpstr>Что такое Встроенные платформы</vt:lpstr>
      <vt:lpstr>Embedded Platforms</vt:lpstr>
      <vt:lpstr>История Встроенных Системы</vt:lpstr>
      <vt:lpstr>Типы Встроенных Системы</vt:lpstr>
      <vt:lpstr>Что такое встраиваемая система</vt:lpstr>
      <vt:lpstr>Презентация PowerPoint</vt:lpstr>
      <vt:lpstr>Особенности встраиваемых систем</vt:lpstr>
      <vt:lpstr>Презентация PowerPoint</vt:lpstr>
      <vt:lpstr>Примеры</vt:lpstr>
      <vt:lpstr>Датчики Arduino</vt:lpstr>
      <vt:lpstr>Пример схемы подключения полетного контроллера</vt:lpstr>
      <vt:lpstr>Пример схемы подключения полетного контроллера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Георгий</dc:creator>
  <cp:lastModifiedBy>Роман Мартыненко</cp:lastModifiedBy>
  <cp:revision>104</cp:revision>
  <dcterms:created xsi:type="dcterms:W3CDTF">2017-11-16T17:01:23Z</dcterms:created>
  <dcterms:modified xsi:type="dcterms:W3CDTF">2020-03-17T17:10:46Z</dcterms:modified>
</cp:coreProperties>
</file>